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6" r:id="rId4"/>
    <p:sldId id="283" r:id="rId5"/>
    <p:sldId id="271" r:id="rId6"/>
    <p:sldId id="284" r:id="rId7"/>
    <p:sldId id="272" r:id="rId8"/>
    <p:sldId id="273" r:id="rId9"/>
    <p:sldId id="275" r:id="rId10"/>
    <p:sldId id="274" r:id="rId11"/>
    <p:sldId id="296" r:id="rId12"/>
    <p:sldId id="267" r:id="rId13"/>
    <p:sldId id="268" r:id="rId14"/>
    <p:sldId id="269" r:id="rId15"/>
    <p:sldId id="270" r:id="rId16"/>
    <p:sldId id="286" r:id="rId17"/>
    <p:sldId id="278" r:id="rId18"/>
    <p:sldId id="279" r:id="rId19"/>
    <p:sldId id="287" r:id="rId20"/>
    <p:sldId id="276" r:id="rId21"/>
    <p:sldId id="288" r:id="rId22"/>
    <p:sldId id="277" r:id="rId23"/>
    <p:sldId id="289" r:id="rId24"/>
    <p:sldId id="281" r:id="rId25"/>
    <p:sldId id="290" r:id="rId26"/>
    <p:sldId id="293" r:id="rId27"/>
    <p:sldId id="291" r:id="rId28"/>
    <p:sldId id="280" r:id="rId29"/>
    <p:sldId id="294" r:id="rId30"/>
    <p:sldId id="292" r:id="rId31"/>
    <p:sldId id="29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4660"/>
  </p:normalViewPr>
  <p:slideViewPr>
    <p:cSldViewPr>
      <p:cViewPr>
        <p:scale>
          <a:sx n="75" d="100"/>
          <a:sy n="75" d="100"/>
        </p:scale>
        <p:origin x="-1350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0D0CB23-D908-421F-937F-E39FDDD8963E}" type="datetimeFigureOut">
              <a:rPr lang="ar-SA" smtClean="0"/>
              <a:t>25/06/1445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B67F9DC-EBC1-4EFD-BD9B-F76CFB7079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6360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تعديل الحوالات الصادرة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="" xmlns:a16="http://schemas.microsoft.com/office/drawing/2014/main" id="{5637D12E-7D3D-8525-AE43-647244B66D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2000" y="1905000"/>
            <a:ext cx="7620000" cy="3733800"/>
          </a:xfrm>
          <a:prstGeom prst="rect">
            <a:avLst/>
          </a:prstGeom>
          <a:noFill/>
        </p:spPr>
      </p:pic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E88C4D4E-38DA-D540-DC96-C1FC38E6470A}"/>
              </a:ext>
            </a:extLst>
          </p:cNvPr>
          <p:cNvSpPr txBox="1"/>
          <p:nvPr/>
        </p:nvSpPr>
        <p:spPr>
          <a:xfrm>
            <a:off x="2286000" y="3490119"/>
            <a:ext cx="2438400" cy="838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تطبيق</a:t>
            </a:r>
            <a:r>
              <a:rPr lang="ar-YE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الصرف الميداني</a:t>
            </a:r>
            <a:endParaRPr lang="ar-SA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Online-Offline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1592" y="3217604"/>
            <a:ext cx="2388569" cy="15067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استكمال كافة الشروط وإدخال المعلومات بصورة صحيحة سيظهر إشعار بان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ar-SA" dirty="0" smtClean="0">
                <a:solidFill>
                  <a:schemeClr val="tx1"/>
                </a:solidFill>
              </a:rPr>
              <a:t>عملية </a:t>
            </a:r>
            <a:r>
              <a:rPr lang="ar-SA" dirty="0">
                <a:solidFill>
                  <a:schemeClr val="tx1"/>
                </a:solidFill>
              </a:rPr>
              <a:t>الصرف قد </a:t>
            </a:r>
            <a:r>
              <a:rPr lang="ar-SA" dirty="0" smtClean="0">
                <a:solidFill>
                  <a:schemeClr val="tx1"/>
                </a:solidFill>
              </a:rPr>
              <a:t>تمت</a:t>
            </a:r>
          </a:p>
          <a:p>
            <a:pPr algn="ctr"/>
            <a:r>
              <a:rPr lang="ar-SA" dirty="0" smtClean="0">
                <a:solidFill>
                  <a:schemeClr val="tx1"/>
                </a:solidFill>
              </a:rPr>
              <a:t>الضغط على زر موافق 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1DE5D3A0-3F41-533A-A8BF-F8BB50213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52" y="1887097"/>
            <a:ext cx="2060206" cy="4120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11">
            <a:extLst>
              <a:ext uri="{FF2B5EF4-FFF2-40B4-BE49-F238E27FC236}">
                <a16:creationId xmlns="" xmlns:a16="http://schemas.microsoft.com/office/drawing/2014/main" id="{A9A0DCBC-4F57-CD7B-DAED-F02EB13156C4}"/>
              </a:ext>
            </a:extLst>
          </p:cNvPr>
          <p:cNvCxnSpPr>
            <a:cxnSpLocks/>
          </p:cNvCxnSpPr>
          <p:nvPr/>
        </p:nvCxnSpPr>
        <p:spPr>
          <a:xfrm flipH="1">
            <a:off x="4173758" y="3789105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400300" y="609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1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0843" y="-4383"/>
            <a:ext cx="9144000" cy="6858000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9112C95C-B68A-F921-E012-65CE2ECFF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9073"/>
          <a:stretch/>
        </p:blipFill>
        <p:spPr>
          <a:xfrm>
            <a:off x="1295400" y="2514600"/>
            <a:ext cx="2172615" cy="27432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="" xmlns:a16="http://schemas.microsoft.com/office/drawing/2014/main" id="{31E299A3-9A52-9E62-D523-7A0C7E0FB4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1"/>
          <a:stretch/>
        </p:blipFill>
        <p:spPr>
          <a:xfrm>
            <a:off x="3810000" y="1741376"/>
            <a:ext cx="2255157" cy="3803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0D57CAA0-B15E-BEA0-7B4E-730BCD21E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39"/>
          <a:stretch/>
        </p:blipFill>
        <p:spPr>
          <a:xfrm>
            <a:off x="3810004" y="5545349"/>
            <a:ext cx="2255153" cy="706341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E6373F78-14A0-53AC-29BD-1F164D0DE4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3" t="17932" r="-1929" b="76237"/>
          <a:stretch/>
        </p:blipFill>
        <p:spPr>
          <a:xfrm>
            <a:off x="5694822" y="2571222"/>
            <a:ext cx="390000" cy="229657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="" xmlns:a16="http://schemas.microsoft.com/office/drawing/2014/main" id="{1FC8225B-0266-BC21-C04B-A734E10982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1"/>
          <a:stretch/>
        </p:blipFill>
        <p:spPr>
          <a:xfrm>
            <a:off x="3810000" y="1731321"/>
            <a:ext cx="2255157" cy="948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="" xmlns:a16="http://schemas.microsoft.com/office/drawing/2014/main" id="{7EAD570C-B7DB-C6B9-3FCA-02F8F97E46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4"/>
          <a:stretch/>
        </p:blipFill>
        <p:spPr>
          <a:xfrm>
            <a:off x="3810000" y="4607368"/>
            <a:ext cx="2255153" cy="1700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صورة 15">
            <a:extLst>
              <a:ext uri="{FF2B5EF4-FFF2-40B4-BE49-F238E27FC236}">
                <a16:creationId xmlns="" xmlns:a16="http://schemas.microsoft.com/office/drawing/2014/main" id="{5ED9F230-9D9E-085C-BD76-102A431688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5" t="19141" r="-1276" b="39075"/>
          <a:stretch/>
        </p:blipFill>
        <p:spPr>
          <a:xfrm>
            <a:off x="5665879" y="2571222"/>
            <a:ext cx="429075" cy="1935001"/>
          </a:xfrm>
          <a:prstGeom prst="rect">
            <a:avLst/>
          </a:prstGeom>
        </p:spPr>
      </p:pic>
      <p:cxnSp>
        <p:nvCxnSpPr>
          <p:cNvPr id="17" name="Straight Arrow Connector 11">
            <a:extLst>
              <a:ext uri="{FF2B5EF4-FFF2-40B4-BE49-F238E27FC236}">
                <a16:creationId xmlns="" xmlns:a16="http://schemas.microsoft.com/office/drawing/2014/main" id="{19199E2C-0777-569C-8234-CF452CA6AA1E}"/>
              </a:ext>
            </a:extLst>
          </p:cNvPr>
          <p:cNvCxnSpPr>
            <a:cxnSpLocks/>
          </p:cNvCxnSpPr>
          <p:nvPr/>
        </p:nvCxnSpPr>
        <p:spPr>
          <a:xfrm flipH="1">
            <a:off x="5852886" y="28575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E12F4E25-6D9F-3F45-2100-F99566594A24}"/>
              </a:ext>
            </a:extLst>
          </p:cNvPr>
          <p:cNvSpPr/>
          <p:nvPr/>
        </p:nvSpPr>
        <p:spPr>
          <a:xfrm>
            <a:off x="6519390" y="2286000"/>
            <a:ext cx="2388569" cy="1143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البحث برقم الحوالة والحوالة </a:t>
            </a:r>
            <a:r>
              <a:rPr lang="ar-SA">
                <a:solidFill>
                  <a:schemeClr val="tx1"/>
                </a:solidFill>
              </a:rPr>
              <a:t>مصروفه سيظهر اشعار بمعلومات الصرف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4" name="Title 24"/>
          <p:cNvSpPr txBox="1">
            <a:spLocks/>
          </p:cNvSpPr>
          <p:nvPr/>
        </p:nvSpPr>
        <p:spPr>
          <a:xfrm>
            <a:off x="2400300" y="62741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2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DFC45A27-9FC3-E135-F590-CB9E3DB8FE34}"/>
              </a:ext>
            </a:extLst>
          </p:cNvPr>
          <p:cNvSpPr/>
          <p:nvPr/>
        </p:nvSpPr>
        <p:spPr>
          <a:xfrm>
            <a:off x="6201228" y="2802233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الضغط على ايقونة جلب الحوالات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="" xmlns:a16="http://schemas.microsoft.com/office/drawing/2014/main" id="{8225B776-63A1-8DC8-5B65-343D43C59580}"/>
              </a:ext>
            </a:extLst>
          </p:cNvPr>
          <p:cNvSpPr/>
          <p:nvPr/>
        </p:nvSpPr>
        <p:spPr>
          <a:xfrm>
            <a:off x="7877628" y="257363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45B2AFA9-26D6-C251-58AB-CF1878EC7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72" y="1702532"/>
            <a:ext cx="2552700" cy="4558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Arrow Connector 11">
            <a:extLst>
              <a:ext uri="{FF2B5EF4-FFF2-40B4-BE49-F238E27FC236}">
                <a16:creationId xmlns="" xmlns:a16="http://schemas.microsoft.com/office/drawing/2014/main" id="{CF354189-B0C0-E8A2-84CC-A0446AB76139}"/>
              </a:ext>
            </a:extLst>
          </p:cNvPr>
          <p:cNvCxnSpPr>
            <a:cxnSpLocks/>
          </p:cNvCxnSpPr>
          <p:nvPr/>
        </p:nvCxnSpPr>
        <p:spPr>
          <a:xfrm flipH="1">
            <a:off x="4800600" y="3221333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="" xmlns:a16="http://schemas.microsoft.com/office/drawing/2014/main" id="{7BB3EDAD-0DF7-C521-5DFA-EED481BEA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19738"/>
            <a:ext cx="2546849" cy="4526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Arrow Connector 11">
            <a:extLst>
              <a:ext uri="{FF2B5EF4-FFF2-40B4-BE49-F238E27FC236}">
                <a16:creationId xmlns="" xmlns:a16="http://schemas.microsoft.com/office/drawing/2014/main" id="{A4104CB9-3F37-2953-5ED5-1E06F0BAD3CC}"/>
              </a:ext>
            </a:extLst>
          </p:cNvPr>
          <p:cNvCxnSpPr>
            <a:cxnSpLocks/>
          </p:cNvCxnSpPr>
          <p:nvPr/>
        </p:nvCxnSpPr>
        <p:spPr>
          <a:xfrm flipH="1">
            <a:off x="3923088" y="3812721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E6048CC2-28B7-1951-30BE-511D864C98A8}"/>
              </a:ext>
            </a:extLst>
          </p:cNvPr>
          <p:cNvSpPr/>
          <p:nvPr/>
        </p:nvSpPr>
        <p:spPr>
          <a:xfrm>
            <a:off x="5348764" y="3241220"/>
            <a:ext cx="2546849" cy="22451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ar-SA" dirty="0">
                <a:solidFill>
                  <a:schemeClr val="tx1"/>
                </a:solidFill>
              </a:rPr>
              <a:t>يتم الضغط على احد الايقونتين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حسب قوة التغطية: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إما جلب كل الحوالات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أو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جلبها مجزئة</a:t>
            </a:r>
            <a:endParaRPr lang="en-US" dirty="0">
              <a:solidFill>
                <a:schemeClr val="tx1"/>
              </a:solidFill>
            </a:endParaRPr>
          </a:p>
          <a:p>
            <a:pPr algn="ctr" rt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ar-SA" dirty="0">
                <a:solidFill>
                  <a:schemeClr val="tx1"/>
                </a:solidFill>
              </a:rPr>
              <a:t>(50 حوالة او اكثر)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="" xmlns:a16="http://schemas.microsoft.com/office/drawing/2014/main" id="{3D8B44A0-F657-9128-1ECC-78190EAF0853}"/>
              </a:ext>
            </a:extLst>
          </p:cNvPr>
          <p:cNvSpPr/>
          <p:nvPr/>
        </p:nvSpPr>
        <p:spPr>
          <a:xfrm>
            <a:off x="7743213" y="29718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E6048CC2-28B7-1951-30BE-511D864C98A8}"/>
              </a:ext>
            </a:extLst>
          </p:cNvPr>
          <p:cNvSpPr/>
          <p:nvPr/>
        </p:nvSpPr>
        <p:spPr>
          <a:xfrm>
            <a:off x="6144693" y="3055144"/>
            <a:ext cx="1970916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الانتظار حتى يتم جلب جميع الحوالات المحصورة على المستخدم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="" xmlns:a16="http://schemas.microsoft.com/office/drawing/2014/main" id="{3D8B44A0-F657-9128-1ECC-78190EAF0853}"/>
              </a:ext>
            </a:extLst>
          </p:cNvPr>
          <p:cNvSpPr/>
          <p:nvPr/>
        </p:nvSpPr>
        <p:spPr>
          <a:xfrm>
            <a:off x="7963209" y="2826544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" name="Picture 65">
            <a:extLst>
              <a:ext uri="{FF2B5EF4-FFF2-40B4-BE49-F238E27FC236}">
                <a16:creationId xmlns="" xmlns:a16="http://schemas.microsoft.com/office/drawing/2014/main" id="{3D070678-EADB-4428-7B02-A30587A6BF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36384" y="1600200"/>
            <a:ext cx="2387917" cy="4052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Arrow Connector 11">
            <a:extLst>
              <a:ext uri="{FF2B5EF4-FFF2-40B4-BE49-F238E27FC236}">
                <a16:creationId xmlns="" xmlns:a16="http://schemas.microsoft.com/office/drawing/2014/main" id="{2E14092A-2D66-4312-3F06-8C2F05965A4D}"/>
              </a:ext>
            </a:extLst>
          </p:cNvPr>
          <p:cNvCxnSpPr>
            <a:cxnSpLocks/>
          </p:cNvCxnSpPr>
          <p:nvPr/>
        </p:nvCxnSpPr>
        <p:spPr>
          <a:xfrm flipH="1">
            <a:off x="4724400" y="3644056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796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E6048CC2-28B7-1951-30BE-511D864C98A8}"/>
              </a:ext>
            </a:extLst>
          </p:cNvPr>
          <p:cNvSpPr/>
          <p:nvPr/>
        </p:nvSpPr>
        <p:spPr>
          <a:xfrm>
            <a:off x="5756318" y="3207774"/>
            <a:ext cx="1970916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أن يتم جلب جميع الحوالات ستظهر رسالة بعدد الحوالات المجلوبة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="" xmlns:a16="http://schemas.microsoft.com/office/drawing/2014/main" id="{3D8B44A0-F657-9128-1ECC-78190EAF0853}"/>
              </a:ext>
            </a:extLst>
          </p:cNvPr>
          <p:cNvSpPr/>
          <p:nvPr/>
        </p:nvSpPr>
        <p:spPr>
          <a:xfrm>
            <a:off x="7560538" y="29718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0022077B-00BC-34D4-91DE-61DB4304E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48" y="1468062"/>
            <a:ext cx="2720626" cy="4836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11">
            <a:extLst>
              <a:ext uri="{FF2B5EF4-FFF2-40B4-BE49-F238E27FC236}">
                <a16:creationId xmlns="" xmlns:a16="http://schemas.microsoft.com/office/drawing/2014/main" id="{71C3EBFC-E4A5-E3B7-CB1E-39705991EB53}"/>
              </a:ext>
            </a:extLst>
          </p:cNvPr>
          <p:cNvCxnSpPr>
            <a:cxnSpLocks/>
          </p:cNvCxnSpPr>
          <p:nvPr/>
        </p:nvCxnSpPr>
        <p:spPr>
          <a:xfrm flipH="1">
            <a:off x="4355690" y="38862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6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DACC12BB-DF40-4D08-94F3-0BA32305182F}"/>
              </a:ext>
            </a:extLst>
          </p:cNvPr>
          <p:cNvSpPr/>
          <p:nvPr/>
        </p:nvSpPr>
        <p:spPr>
          <a:xfrm>
            <a:off x="5476750" y="3301260"/>
            <a:ext cx="2094064" cy="10287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الضغط على أيقونة الترحيلات في الشاشة الرئيسية</a:t>
            </a:r>
          </a:p>
        </p:txBody>
      </p:sp>
      <p:sp>
        <p:nvSpPr>
          <p:cNvPr id="4" name="Oval 27">
            <a:extLst>
              <a:ext uri="{FF2B5EF4-FFF2-40B4-BE49-F238E27FC236}">
                <a16:creationId xmlns="" xmlns:a16="http://schemas.microsoft.com/office/drawing/2014/main" id="{D97A9E63-4E98-25B9-3B4D-6290E3739825}"/>
              </a:ext>
            </a:extLst>
          </p:cNvPr>
          <p:cNvSpPr/>
          <p:nvPr/>
        </p:nvSpPr>
        <p:spPr>
          <a:xfrm>
            <a:off x="7395862" y="307266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="" xmlns:a16="http://schemas.microsoft.com/office/drawing/2014/main" id="{320CE0BD-D5B7-5F8D-6BF9-0AEF5AAC7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09" y="1692699"/>
            <a:ext cx="232410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Arrow Connector 11">
            <a:extLst>
              <a:ext uri="{FF2B5EF4-FFF2-40B4-BE49-F238E27FC236}">
                <a16:creationId xmlns="" xmlns:a16="http://schemas.microsoft.com/office/drawing/2014/main" id="{E75714DE-F818-806C-48DB-536D18801439}"/>
              </a:ext>
            </a:extLst>
          </p:cNvPr>
          <p:cNvCxnSpPr>
            <a:cxnSpLocks/>
          </p:cNvCxnSpPr>
          <p:nvPr/>
        </p:nvCxnSpPr>
        <p:spPr>
          <a:xfrm flipH="1">
            <a:off x="4662808" y="3785497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2860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6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DD4C21C7-65C3-1282-6F50-B8444BCF259A}"/>
              </a:ext>
            </a:extLst>
          </p:cNvPr>
          <p:cNvSpPr/>
          <p:nvPr/>
        </p:nvSpPr>
        <p:spPr>
          <a:xfrm>
            <a:off x="1938908" y="3459882"/>
            <a:ext cx="1722483" cy="126451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الضغط على ترحيل </a:t>
            </a:r>
            <a:r>
              <a:rPr lang="ar-SA" dirty="0" smtClean="0">
                <a:solidFill>
                  <a:schemeClr val="tx1"/>
                </a:solidFill>
              </a:rPr>
              <a:t>المصروف ثم الضغط على زر موافق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8" name="Oval 27">
            <a:extLst>
              <a:ext uri="{FF2B5EF4-FFF2-40B4-BE49-F238E27FC236}">
                <a16:creationId xmlns="" xmlns:a16="http://schemas.microsoft.com/office/drawing/2014/main" id="{AF709203-4C3E-A330-9C1A-894BE44CA6B7}"/>
              </a:ext>
            </a:extLst>
          </p:cNvPr>
          <p:cNvSpPr/>
          <p:nvPr/>
        </p:nvSpPr>
        <p:spPr>
          <a:xfrm>
            <a:off x="1810775" y="324956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F72F3FA7-63A5-5FFA-66CC-850A10ECD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62" y="1592982"/>
            <a:ext cx="232410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Arrow Connector 11">
            <a:extLst>
              <a:ext uri="{FF2B5EF4-FFF2-40B4-BE49-F238E27FC236}">
                <a16:creationId xmlns="" xmlns:a16="http://schemas.microsoft.com/office/drawing/2014/main" id="{A09CFE15-D89C-C77D-397C-70A03D2022B6}"/>
              </a:ext>
            </a:extLst>
          </p:cNvPr>
          <p:cNvCxnSpPr>
            <a:cxnSpLocks/>
          </p:cNvCxnSpPr>
          <p:nvPr/>
        </p:nvCxnSpPr>
        <p:spPr>
          <a:xfrm flipH="1">
            <a:off x="3862438" y="3917082"/>
            <a:ext cx="116676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860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6071" y="2514600"/>
            <a:ext cx="2174819" cy="13334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بعد ظهور شاشة الترحيلات يتم الضغط على أ</a:t>
            </a:r>
            <a:r>
              <a:rPr kumimoji="0" lang="ar-SA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زال المصروف</a:t>
            </a: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لإظهار قائمة الحوالات التي سيتم ترحيل بياناتها </a:t>
            </a:r>
            <a:endParaRPr kumimoji="0" lang="en-US" altLang="ar-S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Oval 27">
            <a:extLst>
              <a:ext uri="{FF2B5EF4-FFF2-40B4-BE49-F238E27FC236}">
                <a16:creationId xmlns="" xmlns:a16="http://schemas.microsoft.com/office/drawing/2014/main" id="{0DE0CA54-25A1-3C48-270A-F1ACBBDB77CF}"/>
              </a:ext>
            </a:extLst>
          </p:cNvPr>
          <p:cNvSpPr/>
          <p:nvPr/>
        </p:nvSpPr>
        <p:spPr>
          <a:xfrm>
            <a:off x="8347484" y="22860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E99402FD-5361-2D43-61A1-336130F3E001}"/>
              </a:ext>
            </a:extLst>
          </p:cNvPr>
          <p:cNvSpPr/>
          <p:nvPr/>
        </p:nvSpPr>
        <p:spPr>
          <a:xfrm>
            <a:off x="334269" y="2580968"/>
            <a:ext cx="2146006" cy="12953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وتتم عملية الترحيل لكل حوالة على حدة حيث يتم اختيار الحوالة من القائمة ثم الضغط على ترحيل</a:t>
            </a:r>
            <a:endParaRPr kumimoji="0" lang="en-US" altLang="ar-S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Oval 27">
            <a:extLst>
              <a:ext uri="{FF2B5EF4-FFF2-40B4-BE49-F238E27FC236}">
                <a16:creationId xmlns="" xmlns:a16="http://schemas.microsoft.com/office/drawing/2014/main" id="{26FD21F8-0E97-4E53-1FC9-A77FCC6D32CA}"/>
              </a:ext>
            </a:extLst>
          </p:cNvPr>
          <p:cNvSpPr/>
          <p:nvPr/>
        </p:nvSpPr>
        <p:spPr>
          <a:xfrm>
            <a:off x="218740" y="230182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="" xmlns:a16="http://schemas.microsoft.com/office/drawing/2014/main" id="{400DF711-90B3-6AFD-92B9-E4671DC17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12" y="2021450"/>
            <a:ext cx="2174819" cy="4349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11">
            <a:extLst>
              <a:ext uri="{FF2B5EF4-FFF2-40B4-BE49-F238E27FC236}">
                <a16:creationId xmlns="" xmlns:a16="http://schemas.microsoft.com/office/drawing/2014/main" id="{DA50B4DD-B30E-FF0C-DC40-ED50858A71F5}"/>
              </a:ext>
            </a:extLst>
          </p:cNvPr>
          <p:cNvCxnSpPr>
            <a:cxnSpLocks/>
          </p:cNvCxnSpPr>
          <p:nvPr/>
        </p:nvCxnSpPr>
        <p:spPr>
          <a:xfrm flipH="1">
            <a:off x="5472335" y="2971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>
            <a:extLst>
              <a:ext uri="{FF2B5EF4-FFF2-40B4-BE49-F238E27FC236}">
                <a16:creationId xmlns="" xmlns:a16="http://schemas.microsoft.com/office/drawing/2014/main" id="{F2B7FE2D-3C9B-4B22-6FA0-6500D60170AC}"/>
              </a:ext>
            </a:extLst>
          </p:cNvPr>
          <p:cNvCxnSpPr>
            <a:cxnSpLocks/>
          </p:cNvCxnSpPr>
          <p:nvPr/>
        </p:nvCxnSpPr>
        <p:spPr>
          <a:xfrm flipH="1">
            <a:off x="2667000" y="3048000"/>
            <a:ext cx="19050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4"/>
          <p:cNvSpPr txBox="1">
            <a:spLocks/>
          </p:cNvSpPr>
          <p:nvPr/>
        </p:nvSpPr>
        <p:spPr>
          <a:xfrm>
            <a:off x="2246535" y="594947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/>
              <a:t>offline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2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DACC12BB-DF40-4D08-94F3-0BA32305182F}"/>
              </a:ext>
            </a:extLst>
          </p:cNvPr>
          <p:cNvSpPr/>
          <p:nvPr/>
        </p:nvSpPr>
        <p:spPr>
          <a:xfrm>
            <a:off x="5476750" y="3752850"/>
            <a:ext cx="2094064" cy="142875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استكمال عملية الصرف والترحيل يتم الضغط على أيقونة مزامنة الوثائق لترحيل الصور والوثائق</a:t>
            </a:r>
          </a:p>
        </p:txBody>
      </p:sp>
      <p:sp>
        <p:nvSpPr>
          <p:cNvPr id="4" name="Oval 27">
            <a:extLst>
              <a:ext uri="{FF2B5EF4-FFF2-40B4-BE49-F238E27FC236}">
                <a16:creationId xmlns="" xmlns:a16="http://schemas.microsoft.com/office/drawing/2014/main" id="{D97A9E63-4E98-25B9-3B4D-6290E3739825}"/>
              </a:ext>
            </a:extLst>
          </p:cNvPr>
          <p:cNvSpPr/>
          <p:nvPr/>
        </p:nvSpPr>
        <p:spPr>
          <a:xfrm>
            <a:off x="7393379" y="347280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="" xmlns:a16="http://schemas.microsoft.com/office/drawing/2014/main" id="{F253F9E7-8981-3DF0-F65D-0DF71E086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50" y="1431369"/>
            <a:ext cx="2432173" cy="4864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11">
            <a:extLst>
              <a:ext uri="{FF2B5EF4-FFF2-40B4-BE49-F238E27FC236}">
                <a16:creationId xmlns="" xmlns:a16="http://schemas.microsoft.com/office/drawing/2014/main" id="{9925E264-5FB0-166B-3BF0-9628AD33FC34}"/>
              </a:ext>
            </a:extLst>
          </p:cNvPr>
          <p:cNvCxnSpPr>
            <a:cxnSpLocks/>
          </p:cNvCxnSpPr>
          <p:nvPr/>
        </p:nvCxnSpPr>
        <p:spPr>
          <a:xfrm flipH="1">
            <a:off x="4683014" y="42672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514600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مزامنة الصور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7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7978" y="3979432"/>
            <a:ext cx="1828799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dirty="0"/>
              <a:t>إدخال كلمة السر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5229" y="2474695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إدخال رقم هاتف المستخدم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6019800" y="3312895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743200" y="381000"/>
            <a:ext cx="3443380" cy="77843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marL="0" marR="0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تسجيل الدخول الى النظام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78973" y="231684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643758" y="3750832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C73C5F3D-9134-C099-768E-4D09703E0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3138" r="-856" b="14713"/>
          <a:stretch/>
        </p:blipFill>
        <p:spPr bwMode="auto">
          <a:xfrm>
            <a:off x="2566134" y="1570123"/>
            <a:ext cx="2491825" cy="4095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Straight Arrow Connector 11">
            <a:extLst>
              <a:ext uri="{FF2B5EF4-FFF2-40B4-BE49-F238E27FC236}">
                <a16:creationId xmlns="" xmlns:a16="http://schemas.microsoft.com/office/drawing/2014/main" id="{8931A1C3-D199-8D7C-478E-BEAE4422EC02}"/>
              </a:ext>
            </a:extLst>
          </p:cNvPr>
          <p:cNvCxnSpPr>
            <a:cxnSpLocks/>
          </p:cNvCxnSpPr>
          <p:nvPr/>
        </p:nvCxnSpPr>
        <p:spPr>
          <a:xfrm flipH="1">
            <a:off x="4619172" y="38481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1">
            <a:extLst>
              <a:ext uri="{FF2B5EF4-FFF2-40B4-BE49-F238E27FC236}">
                <a16:creationId xmlns="" xmlns:a16="http://schemas.microsoft.com/office/drawing/2014/main" id="{47C600D3-088E-3274-3D20-346777DD4847}"/>
              </a:ext>
            </a:extLst>
          </p:cNvPr>
          <p:cNvCxnSpPr>
            <a:cxnSpLocks/>
          </p:cNvCxnSpPr>
          <p:nvPr/>
        </p:nvCxnSpPr>
        <p:spPr>
          <a:xfrm flipH="1">
            <a:off x="4607350" y="42672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2B4A2602-5E6D-4661-00E4-456FF922E0F3}"/>
              </a:ext>
            </a:extLst>
          </p:cNvPr>
          <p:cNvSpPr/>
          <p:nvPr/>
        </p:nvSpPr>
        <p:spPr>
          <a:xfrm>
            <a:off x="5024200" y="5261020"/>
            <a:ext cx="1295400" cy="7587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chemeClr val="tx1"/>
                </a:solidFill>
              </a:rPr>
              <a:t>الضغط على زرتسجيل الدخول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="" xmlns:a16="http://schemas.microsoft.com/office/drawing/2014/main" id="{BA3A15C5-C402-D38C-6293-FC12EE1AD2FB}"/>
              </a:ext>
            </a:extLst>
          </p:cNvPr>
          <p:cNvCxnSpPr>
            <a:cxnSpLocks/>
          </p:cNvCxnSpPr>
          <p:nvPr/>
        </p:nvCxnSpPr>
        <p:spPr>
          <a:xfrm flipH="1">
            <a:off x="4594964" y="4800600"/>
            <a:ext cx="104746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="" xmlns:a16="http://schemas.microsoft.com/office/drawing/2014/main" id="{0BF3BBB6-7231-4E40-B969-BB9252621685}"/>
              </a:ext>
            </a:extLst>
          </p:cNvPr>
          <p:cNvCxnSpPr>
            <a:cxnSpLocks/>
          </p:cNvCxnSpPr>
          <p:nvPr/>
        </p:nvCxnSpPr>
        <p:spPr>
          <a:xfrm flipV="1">
            <a:off x="5642429" y="4774884"/>
            <a:ext cx="0" cy="48613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6">
            <a:extLst>
              <a:ext uri="{FF2B5EF4-FFF2-40B4-BE49-F238E27FC236}">
                <a16:creationId xmlns="" xmlns:a16="http://schemas.microsoft.com/office/drawing/2014/main" id="{09341A32-3D9C-65C5-4067-D161B902226D}"/>
              </a:ext>
            </a:extLst>
          </p:cNvPr>
          <p:cNvSpPr/>
          <p:nvPr/>
        </p:nvSpPr>
        <p:spPr>
          <a:xfrm>
            <a:off x="6186580" y="503771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="" xmlns:a16="http://schemas.microsoft.com/office/drawing/2014/main" id="{FB971693-88A1-7C14-88BA-96D54B1A9A22}"/>
              </a:ext>
            </a:extLst>
          </p:cNvPr>
          <p:cNvCxnSpPr>
            <a:cxnSpLocks/>
          </p:cNvCxnSpPr>
          <p:nvPr/>
        </p:nvCxnSpPr>
        <p:spPr>
          <a:xfrm flipV="1">
            <a:off x="6007978" y="3312895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1">
            <a:extLst>
              <a:ext uri="{FF2B5EF4-FFF2-40B4-BE49-F238E27FC236}">
                <a16:creationId xmlns="" xmlns:a16="http://schemas.microsoft.com/office/drawing/2014/main" id="{E8E34B92-F40D-14B5-4924-17EF63DAF5E7}"/>
              </a:ext>
            </a:extLst>
          </p:cNvPr>
          <p:cNvCxnSpPr>
            <a:cxnSpLocks/>
          </p:cNvCxnSpPr>
          <p:nvPr/>
        </p:nvCxnSpPr>
        <p:spPr>
          <a:xfrm flipH="1">
            <a:off x="4607350" y="38481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2" name="Picture 125">
            <a:extLst>
              <a:ext uri="{FF2B5EF4-FFF2-40B4-BE49-F238E27FC236}">
                <a16:creationId xmlns="" xmlns:a16="http://schemas.microsoft.com/office/drawing/2014/main" id="{7F4B358A-4F8C-EDD0-8323-D4DB68A416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19829" y="4269481"/>
            <a:ext cx="2335597" cy="1570209"/>
          </a:xfrm>
          <a:prstGeom prst="rect">
            <a:avLst/>
          </a:prstGeom>
          <a:noFill/>
        </p:spPr>
      </p:pic>
      <p:pic>
        <p:nvPicPr>
          <p:cNvPr id="3" name="Picture 126">
            <a:extLst>
              <a:ext uri="{FF2B5EF4-FFF2-40B4-BE49-F238E27FC236}">
                <a16:creationId xmlns="" xmlns:a16="http://schemas.microsoft.com/office/drawing/2014/main" id="{31620F15-F9AE-4954-30CF-297D4BD2929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86185" y="4262602"/>
            <a:ext cx="2537988" cy="1740390"/>
          </a:xfrm>
          <a:prstGeom prst="rect">
            <a:avLst/>
          </a:prstGeom>
          <a:noFill/>
        </p:spPr>
      </p:pic>
      <p:pic>
        <p:nvPicPr>
          <p:cNvPr id="9" name="صورة 8">
            <a:extLst>
              <a:ext uri="{FF2B5EF4-FFF2-40B4-BE49-F238E27FC236}">
                <a16:creationId xmlns="" xmlns:a16="http://schemas.microsoft.com/office/drawing/2014/main" id="{45CAAC91-882E-6445-B502-698B4DF56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69858"/>
          <a:stretch/>
        </p:blipFill>
        <p:spPr>
          <a:xfrm>
            <a:off x="4393390" y="2503353"/>
            <a:ext cx="3429000" cy="1570208"/>
          </a:xfrm>
          <a:prstGeom prst="rect">
            <a:avLst/>
          </a:prstGeom>
        </p:spPr>
      </p:pic>
      <p:cxnSp>
        <p:nvCxnSpPr>
          <p:cNvPr id="10" name="Straight Arrow Connector 11">
            <a:extLst>
              <a:ext uri="{FF2B5EF4-FFF2-40B4-BE49-F238E27FC236}">
                <a16:creationId xmlns="" xmlns:a16="http://schemas.microsoft.com/office/drawing/2014/main" id="{988A25B0-BEE3-5EE3-18AE-5D846DD01C16}"/>
              </a:ext>
            </a:extLst>
          </p:cNvPr>
          <p:cNvCxnSpPr>
            <a:cxnSpLocks/>
          </p:cNvCxnSpPr>
          <p:nvPr/>
        </p:nvCxnSpPr>
        <p:spPr>
          <a:xfrm flipH="1">
            <a:off x="3538784" y="2743200"/>
            <a:ext cx="1413387" cy="890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B876E630-89B4-73F4-457C-55E0EF0DAECE}"/>
              </a:ext>
            </a:extLst>
          </p:cNvPr>
          <p:cNvSpPr/>
          <p:nvPr/>
        </p:nvSpPr>
        <p:spPr>
          <a:xfrm>
            <a:off x="947984" y="2503353"/>
            <a:ext cx="2388569" cy="1143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الدخول لأيقونة مزامنة الصور من الشاشة الرئيسية يتم الضغط  على زر التحديث ليتم رفع كافة الصور والوثائق</a:t>
            </a:r>
          </a:p>
        </p:txBody>
      </p:sp>
      <p:sp>
        <p:nvSpPr>
          <p:cNvPr id="12" name="Oval 27">
            <a:extLst>
              <a:ext uri="{FF2B5EF4-FFF2-40B4-BE49-F238E27FC236}">
                <a16:creationId xmlns="" xmlns:a16="http://schemas.microsoft.com/office/drawing/2014/main" id="{51ADE3EE-BF59-AFCF-7D3D-E28896975B48}"/>
              </a:ext>
            </a:extLst>
          </p:cNvPr>
          <p:cNvSpPr/>
          <p:nvPr/>
        </p:nvSpPr>
        <p:spPr>
          <a:xfrm>
            <a:off x="795584" y="225894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3" name="Title 24"/>
          <p:cNvSpPr txBox="1">
            <a:spLocks/>
          </p:cNvSpPr>
          <p:nvPr/>
        </p:nvSpPr>
        <p:spPr>
          <a:xfrm>
            <a:off x="2514600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مزامنة الصور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5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DACC12BB-DF40-4D08-94F3-0BA32305182F}"/>
              </a:ext>
            </a:extLst>
          </p:cNvPr>
          <p:cNvSpPr/>
          <p:nvPr/>
        </p:nvSpPr>
        <p:spPr>
          <a:xfrm>
            <a:off x="5476750" y="3930006"/>
            <a:ext cx="2067050" cy="125159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التقرير الإجمالي للحوالات المرحلة وغير المرحلة يتم الضغط على هذه الايقونة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9651F275-393C-5AD0-A69B-439B456A6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01" y="1324590"/>
            <a:ext cx="24765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11">
            <a:extLst>
              <a:ext uri="{FF2B5EF4-FFF2-40B4-BE49-F238E27FC236}">
                <a16:creationId xmlns="" xmlns:a16="http://schemas.microsoft.com/office/drawing/2014/main" id="{9E362565-D038-D59A-9C62-F46F6F1E5CA3}"/>
              </a:ext>
            </a:extLst>
          </p:cNvPr>
          <p:cNvCxnSpPr>
            <a:cxnSpLocks/>
          </p:cNvCxnSpPr>
          <p:nvPr/>
        </p:nvCxnSpPr>
        <p:spPr>
          <a:xfrm flipH="1">
            <a:off x="4683014" y="4876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4"/>
          <p:cNvSpPr txBox="1">
            <a:spLocks/>
          </p:cNvSpPr>
          <p:nvPr/>
        </p:nvSpPr>
        <p:spPr>
          <a:xfrm>
            <a:off x="2416301" y="228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الإجمالي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3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24"/>
          <p:cNvSpPr txBox="1">
            <a:spLocks/>
          </p:cNvSpPr>
          <p:nvPr/>
        </p:nvSpPr>
        <p:spPr>
          <a:xfrm>
            <a:off x="2438400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1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</a:t>
            </a:r>
            <a:r>
              <a:rPr lang="ar-YE" sz="11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الإجمالي</a:t>
            </a:r>
            <a:r>
              <a:rPr lang="en-US" sz="1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Shatha Aziz\Downloads\WhatsApp Image 2023-12-30 at 11.25.38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40" y="1600200"/>
            <a:ext cx="22669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hatha Aziz\Downloads\WhatsApp Image 2023-12-30 at 11.25.58 P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40" y="1600200"/>
            <a:ext cx="2266950" cy="453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C:\Users\Shatha Aziz\Downloads\WhatsApp Image 2023-12-30 at 11.25.38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83" y="1581807"/>
            <a:ext cx="2347420" cy="453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7551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DACC12BB-DF40-4D08-94F3-0BA32305182F}"/>
              </a:ext>
            </a:extLst>
          </p:cNvPr>
          <p:cNvSpPr/>
          <p:nvPr/>
        </p:nvSpPr>
        <p:spPr>
          <a:xfrm>
            <a:off x="1851029" y="41529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التقرير التفصيلي  للحوالات المصروفة مع اجمالي المبلغ واجمالي عدد المصروفة بتاريخ معين يتم الضغط على هذه الايقونة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DC628444-5E93-9AE4-015E-EE1AAF2CB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16331"/>
            <a:ext cx="232410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11">
            <a:extLst>
              <a:ext uri="{FF2B5EF4-FFF2-40B4-BE49-F238E27FC236}">
                <a16:creationId xmlns="" xmlns:a16="http://schemas.microsoft.com/office/drawing/2014/main" id="{202E0788-C6CE-C051-F742-21C0F766F051}"/>
              </a:ext>
            </a:extLst>
          </p:cNvPr>
          <p:cNvCxnSpPr>
            <a:cxnSpLocks/>
          </p:cNvCxnSpPr>
          <p:nvPr/>
        </p:nvCxnSpPr>
        <p:spPr>
          <a:xfrm flipH="1">
            <a:off x="4273455" y="4876799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181901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التفصيلي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4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E7366302-9574-D23E-2ED3-9707D1518CF9}"/>
              </a:ext>
            </a:extLst>
          </p:cNvPr>
          <p:cNvSpPr/>
          <p:nvPr/>
        </p:nvSpPr>
        <p:spPr>
          <a:xfrm>
            <a:off x="5870752" y="2286000"/>
            <a:ext cx="3044648" cy="2226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من خلال شاشة التقارير التفصيلية عرض اجمالي عدد الحوالات و اجمالي المبالغ عن طريق البحث بتاريخ الصرف والضغط  على استعلام ليتم جلب الإجمالي  مع عرض أرقام الحوالات المصروفة بهذا التاريخ.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11">
            <a:extLst>
              <a:ext uri="{FF2B5EF4-FFF2-40B4-BE49-F238E27FC236}">
                <a16:creationId xmlns="" xmlns:a16="http://schemas.microsoft.com/office/drawing/2014/main" id="{DFF1F486-AB11-12F6-04B4-0D01B620C5EE}"/>
              </a:ext>
            </a:extLst>
          </p:cNvPr>
          <p:cNvCxnSpPr>
            <a:cxnSpLocks/>
          </p:cNvCxnSpPr>
          <p:nvPr/>
        </p:nvCxnSpPr>
        <p:spPr>
          <a:xfrm flipH="1">
            <a:off x="5077016" y="28194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E743ED7D-8916-ED19-7975-F8F1810E8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04" y="1599592"/>
            <a:ext cx="2233612" cy="4469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24"/>
          <p:cNvSpPr txBox="1">
            <a:spLocks/>
          </p:cNvSpPr>
          <p:nvPr/>
        </p:nvSpPr>
        <p:spPr>
          <a:xfrm>
            <a:off x="2017110" y="5334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التقرير التفصيلي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49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="" xmlns:a16="http://schemas.microsoft.com/office/drawing/2014/main" id="{7EA8D505-E92D-6629-C8B1-27774E4EA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24" y="1676400"/>
            <a:ext cx="2300595" cy="460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66EBC923-CD22-B9C1-3706-57D279F5521D}"/>
              </a:ext>
            </a:extLst>
          </p:cNvPr>
          <p:cNvSpPr/>
          <p:nvPr/>
        </p:nvSpPr>
        <p:spPr>
          <a:xfrm>
            <a:off x="2122127" y="37338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معلومات حوالة اونلاين بحيث اذا كانت مصروفة ام لا وما إلى ذلك من معلومات يتم الضغط على هذه الايقونة</a:t>
            </a:r>
          </a:p>
        </p:txBody>
      </p:sp>
      <p:cxnSp>
        <p:nvCxnSpPr>
          <p:cNvPr id="10" name="Straight Arrow Connector 11">
            <a:extLst>
              <a:ext uri="{FF2B5EF4-FFF2-40B4-BE49-F238E27FC236}">
                <a16:creationId xmlns="" xmlns:a16="http://schemas.microsoft.com/office/drawing/2014/main" id="{8A5436AC-75EA-EB3D-603D-D6425B3CA9A4}"/>
              </a:ext>
            </a:extLst>
          </p:cNvPr>
          <p:cNvCxnSpPr>
            <a:cxnSpLocks/>
          </p:cNvCxnSpPr>
          <p:nvPr/>
        </p:nvCxnSpPr>
        <p:spPr>
          <a:xfrm flipH="1">
            <a:off x="4576465" y="44577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804CD131-6189-3C8D-FE67-2B06D32CBC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5127707" y="3048000"/>
            <a:ext cx="2252673" cy="550653"/>
          </a:xfrm>
          <a:prstGeom prst="rect">
            <a:avLst/>
          </a:prstGeom>
        </p:spPr>
      </p:pic>
      <p:sp>
        <p:nvSpPr>
          <p:cNvPr id="11" name="Title 24"/>
          <p:cNvSpPr txBox="1">
            <a:spLocks/>
          </p:cNvSpPr>
          <p:nvPr/>
        </p:nvSpPr>
        <p:spPr>
          <a:xfrm>
            <a:off x="2122127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7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C6161591-73DD-9336-DF71-86F24092C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42" y="1599592"/>
            <a:ext cx="2311658" cy="4623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11">
            <a:extLst>
              <a:ext uri="{FF2B5EF4-FFF2-40B4-BE49-F238E27FC236}">
                <a16:creationId xmlns="" xmlns:a16="http://schemas.microsoft.com/office/drawing/2014/main" id="{18D16739-A209-A920-5F52-ABA94E54454D}"/>
              </a:ext>
            </a:extLst>
          </p:cNvPr>
          <p:cNvCxnSpPr>
            <a:cxnSpLocks/>
          </p:cNvCxnSpPr>
          <p:nvPr/>
        </p:nvCxnSpPr>
        <p:spPr>
          <a:xfrm flipH="1">
            <a:off x="4289358" y="3570185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095B72B-9E57-3DAD-32C8-A11DC6FA8C04}"/>
              </a:ext>
            </a:extLst>
          </p:cNvPr>
          <p:cNvSpPr/>
          <p:nvPr/>
        </p:nvSpPr>
        <p:spPr>
          <a:xfrm>
            <a:off x="5083094" y="2836582"/>
            <a:ext cx="2872042" cy="16762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في حالة الصرف اون لاين يتم الاستعلام من النظام مباشرةً بحسب (رقم المستفيد ، رقم الحوالة) ليتم جلب بيانات المستفيد من النظام </a:t>
            </a:r>
            <a:r>
              <a:rPr lang="ar-SA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ثم الضغط على زر موافق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4"/>
          <p:cNvSpPr txBox="1">
            <a:spLocks/>
          </p:cNvSpPr>
          <p:nvPr/>
        </p:nvSpPr>
        <p:spPr>
          <a:xfrm>
            <a:off x="2346258" y="5334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7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A111A15F-C231-1A35-70AA-7869738F3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95" y="1538135"/>
            <a:ext cx="2347605" cy="4695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00D15D4C-F176-BE14-12CF-36AAE40E0661}"/>
              </a:ext>
            </a:extLst>
          </p:cNvPr>
          <p:cNvSpPr/>
          <p:nvPr/>
        </p:nvSpPr>
        <p:spPr>
          <a:xfrm>
            <a:off x="5216083" y="3487994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معلومات حوالة </a:t>
            </a:r>
            <a:r>
              <a:rPr lang="ar-SA" dirty="0" smtClean="0">
                <a:solidFill>
                  <a:schemeClr val="tx1"/>
                </a:solidFill>
              </a:rPr>
              <a:t>اوف لاين بحيث </a:t>
            </a:r>
            <a:r>
              <a:rPr lang="ar-SA" dirty="0">
                <a:solidFill>
                  <a:schemeClr val="tx1"/>
                </a:solidFill>
              </a:rPr>
              <a:t>اذا كانت مصروفة ام لا وما إلى ذلك من معلومات يتم الضغط على هذه الايقونة</a:t>
            </a:r>
          </a:p>
        </p:txBody>
      </p:sp>
      <p:cxnSp>
        <p:nvCxnSpPr>
          <p:cNvPr id="8" name="Straight Arrow Connector 11">
            <a:extLst>
              <a:ext uri="{FF2B5EF4-FFF2-40B4-BE49-F238E27FC236}">
                <a16:creationId xmlns="" xmlns:a16="http://schemas.microsoft.com/office/drawing/2014/main" id="{62B2A72D-AD67-331F-59F0-C5EE2F8FCCC7}"/>
              </a:ext>
            </a:extLst>
          </p:cNvPr>
          <p:cNvCxnSpPr>
            <a:cxnSpLocks/>
          </p:cNvCxnSpPr>
          <p:nvPr/>
        </p:nvCxnSpPr>
        <p:spPr>
          <a:xfrm flipH="1">
            <a:off x="4394541" y="4326194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77FB2511-C198-9250-976E-4FABB2B74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2224395" y="2875889"/>
            <a:ext cx="2347605" cy="573859"/>
          </a:xfrm>
          <a:prstGeom prst="rect">
            <a:avLst/>
          </a:prstGeom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19812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2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="" xmlns:a16="http://schemas.microsoft.com/office/drawing/2014/main" id="{5498D62F-7C0D-878E-159D-63691C87D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2" y="1963061"/>
            <a:ext cx="2397430" cy="3998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BB456A58-C2AB-3B50-EF14-4CE9469B18A5}"/>
              </a:ext>
            </a:extLst>
          </p:cNvPr>
          <p:cNvSpPr/>
          <p:nvPr/>
        </p:nvSpPr>
        <p:spPr>
          <a:xfrm>
            <a:off x="6267750" y="2113852"/>
            <a:ext cx="2674439" cy="11717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اختيار احدى الخيارات المعروضة في الصورة للرقم المراد البحث بواسطته من هنا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1">
            <a:extLst>
              <a:ext uri="{FF2B5EF4-FFF2-40B4-BE49-F238E27FC236}">
                <a16:creationId xmlns="" xmlns:a16="http://schemas.microsoft.com/office/drawing/2014/main" id="{5D581B45-D190-ECD0-1548-C7EC5B043FF9}"/>
              </a:ext>
            </a:extLst>
          </p:cNvPr>
          <p:cNvCxnSpPr>
            <a:cxnSpLocks/>
          </p:cNvCxnSpPr>
          <p:nvPr/>
        </p:nvCxnSpPr>
        <p:spPr>
          <a:xfrm flipH="1">
            <a:off x="5474014" y="2590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343E4A89-3037-38F5-640E-76468021C90E}"/>
              </a:ext>
            </a:extLst>
          </p:cNvPr>
          <p:cNvSpPr/>
          <p:nvPr/>
        </p:nvSpPr>
        <p:spPr>
          <a:xfrm>
            <a:off x="1283612" y="2414359"/>
            <a:ext cx="1688430" cy="48531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ادخال الرقم هنا</a:t>
            </a: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="" xmlns:a16="http://schemas.microsoft.com/office/drawing/2014/main" id="{0DFD4AD8-2E7F-6ECD-31AF-FCDE00D654D2}"/>
              </a:ext>
            </a:extLst>
          </p:cNvPr>
          <p:cNvCxnSpPr>
            <a:cxnSpLocks/>
          </p:cNvCxnSpPr>
          <p:nvPr/>
        </p:nvCxnSpPr>
        <p:spPr>
          <a:xfrm flipH="1">
            <a:off x="3128108" y="2657017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27">
            <a:extLst>
              <a:ext uri="{FF2B5EF4-FFF2-40B4-BE49-F238E27FC236}">
                <a16:creationId xmlns="" xmlns:a16="http://schemas.microsoft.com/office/drawing/2014/main" id="{0FE491EC-89C8-3A81-3F59-7E41F05A441E}"/>
              </a:ext>
            </a:extLst>
          </p:cNvPr>
          <p:cNvSpPr/>
          <p:nvPr/>
        </p:nvSpPr>
        <p:spPr>
          <a:xfrm>
            <a:off x="8730420" y="1884204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5" name="Oval 27">
            <a:extLst>
              <a:ext uri="{FF2B5EF4-FFF2-40B4-BE49-F238E27FC236}">
                <a16:creationId xmlns="" xmlns:a16="http://schemas.microsoft.com/office/drawing/2014/main" id="{38B5DF8F-17E5-CCE6-24D5-8FA1ACAFE583}"/>
              </a:ext>
            </a:extLst>
          </p:cNvPr>
          <p:cNvSpPr/>
          <p:nvPr/>
        </p:nvSpPr>
        <p:spPr>
          <a:xfrm>
            <a:off x="1139057" y="211034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A91602C0-85BB-AED1-C8FA-7D6D37F2CD09}"/>
              </a:ext>
            </a:extLst>
          </p:cNvPr>
          <p:cNvSpPr/>
          <p:nvPr/>
        </p:nvSpPr>
        <p:spPr>
          <a:xfrm>
            <a:off x="6216226" y="3628735"/>
            <a:ext cx="2305186" cy="74355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الضغط على زر الاستعلام لإظهار المعلومات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1">
            <a:extLst>
              <a:ext uri="{FF2B5EF4-FFF2-40B4-BE49-F238E27FC236}">
                <a16:creationId xmlns="" xmlns:a16="http://schemas.microsoft.com/office/drawing/2014/main" id="{753D180D-3F96-BFF7-76B4-78C7E7219C5C}"/>
              </a:ext>
            </a:extLst>
          </p:cNvPr>
          <p:cNvCxnSpPr>
            <a:cxnSpLocks/>
          </p:cNvCxnSpPr>
          <p:nvPr/>
        </p:nvCxnSpPr>
        <p:spPr>
          <a:xfrm flipH="1">
            <a:off x="5257800" y="34290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">
            <a:extLst>
              <a:ext uri="{FF2B5EF4-FFF2-40B4-BE49-F238E27FC236}">
                <a16:creationId xmlns="" xmlns:a16="http://schemas.microsoft.com/office/drawing/2014/main" id="{CCC6992C-A12C-31E9-EDBB-CE511C214D03}"/>
              </a:ext>
            </a:extLst>
          </p:cNvPr>
          <p:cNvCxnSpPr>
            <a:cxnSpLocks/>
          </p:cNvCxnSpPr>
          <p:nvPr/>
        </p:nvCxnSpPr>
        <p:spPr>
          <a:xfrm flipV="1">
            <a:off x="5870882" y="3614047"/>
            <a:ext cx="0" cy="58378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7">
            <a:extLst>
              <a:ext uri="{FF2B5EF4-FFF2-40B4-BE49-F238E27FC236}">
                <a16:creationId xmlns="" xmlns:a16="http://schemas.microsoft.com/office/drawing/2014/main" id="{086DC40A-5161-818B-820B-E88B1AA94867}"/>
              </a:ext>
            </a:extLst>
          </p:cNvPr>
          <p:cNvSpPr/>
          <p:nvPr/>
        </p:nvSpPr>
        <p:spPr>
          <a:xfrm>
            <a:off x="8374277" y="343415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9" name="Title 24"/>
          <p:cNvSpPr txBox="1">
            <a:spLocks/>
          </p:cNvSpPr>
          <p:nvPr/>
        </p:nvSpPr>
        <p:spPr>
          <a:xfrm>
            <a:off x="2178036" y="685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154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BB456A58-C2AB-3B50-EF14-4CE9469B18A5}"/>
              </a:ext>
            </a:extLst>
          </p:cNvPr>
          <p:cNvSpPr/>
          <p:nvPr/>
        </p:nvSpPr>
        <p:spPr>
          <a:xfrm>
            <a:off x="5943600" y="2276649"/>
            <a:ext cx="2659626" cy="8461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الخيارات التي يمكن من خلالها البحث عن معلومات المستفيد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A7B9AD1A-A124-DB4D-AA67-A672C1BE1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01" y="1884204"/>
            <a:ext cx="2404427" cy="4273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Arrow Connector 11">
            <a:extLst>
              <a:ext uri="{FF2B5EF4-FFF2-40B4-BE49-F238E27FC236}">
                <a16:creationId xmlns="" xmlns:a16="http://schemas.microsoft.com/office/drawing/2014/main" id="{32CB104B-FD9F-E8B8-F07C-CD7C5E6F728C}"/>
              </a:ext>
            </a:extLst>
          </p:cNvPr>
          <p:cNvCxnSpPr>
            <a:cxnSpLocks/>
          </p:cNvCxnSpPr>
          <p:nvPr/>
        </p:nvCxnSpPr>
        <p:spPr>
          <a:xfrm flipH="1">
            <a:off x="5002441" y="2699735"/>
            <a:ext cx="94115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4"/>
          <p:cNvSpPr txBox="1">
            <a:spLocks/>
          </p:cNvSpPr>
          <p:nvPr/>
        </p:nvSpPr>
        <p:spPr>
          <a:xfrm>
            <a:off x="2190736" y="609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6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22123" y="0"/>
            <a:ext cx="9144000" cy="6858000"/>
          </a:xfrm>
          <a:prstGeom prst="rect">
            <a:avLst/>
          </a:prstGeom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651023" y="381000"/>
            <a:ext cx="3886200" cy="89658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الشاشة الرئيسية في 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النظام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43FEBA8B-9E56-1B4C-5240-D617E562B3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1"/>
          <a:stretch/>
        </p:blipFill>
        <p:spPr>
          <a:xfrm>
            <a:off x="3514116" y="4191000"/>
            <a:ext cx="2115767" cy="2129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صورة 5">
            <a:extLst>
              <a:ext uri="{FF2B5EF4-FFF2-40B4-BE49-F238E27FC236}">
                <a16:creationId xmlns="" xmlns:a16="http://schemas.microsoft.com/office/drawing/2014/main" id="{47C598CA-CDFB-207F-55AD-BCB70C13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5"/>
          <a:stretch/>
        </p:blipFill>
        <p:spPr>
          <a:xfrm>
            <a:off x="3514116" y="1465619"/>
            <a:ext cx="2115767" cy="2726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560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57ED1A2D-D9A0-1C8F-B52D-419D00A0E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2261273" cy="4522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00A37A18-1D72-F9CC-E2FF-1A6BBB6934B4}"/>
              </a:ext>
            </a:extLst>
          </p:cNvPr>
          <p:cNvSpPr/>
          <p:nvPr/>
        </p:nvSpPr>
        <p:spPr>
          <a:xfrm>
            <a:off x="5121268" y="42291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يمكن من خلال هذه الايقونة عمل نسخه احتياطيه للداتا الداخلية بالجهاز بشرط وجود صلاحيه للمستخدم لعمل نسخ احتياطي</a:t>
            </a:r>
          </a:p>
        </p:txBody>
      </p:sp>
      <p:cxnSp>
        <p:nvCxnSpPr>
          <p:cNvPr id="6" name="Straight Arrow Connector 11">
            <a:extLst>
              <a:ext uri="{FF2B5EF4-FFF2-40B4-BE49-F238E27FC236}">
                <a16:creationId xmlns="" xmlns:a16="http://schemas.microsoft.com/office/drawing/2014/main" id="{D8C3DE28-C55A-DA3A-CD94-8322D810145C}"/>
              </a:ext>
            </a:extLst>
          </p:cNvPr>
          <p:cNvCxnSpPr>
            <a:cxnSpLocks/>
          </p:cNvCxnSpPr>
          <p:nvPr/>
        </p:nvCxnSpPr>
        <p:spPr>
          <a:xfrm flipH="1">
            <a:off x="4327532" y="49530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22E88D8C-21FF-BA71-94AE-F061D777FE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2209800" y="3002503"/>
            <a:ext cx="2252673" cy="550653"/>
          </a:xfrm>
          <a:prstGeom prst="rect">
            <a:avLst/>
          </a:prstGeom>
        </p:spPr>
      </p:pic>
      <p:sp>
        <p:nvSpPr>
          <p:cNvPr id="8" name="Title 24"/>
          <p:cNvSpPr txBox="1">
            <a:spLocks/>
          </p:cNvSpPr>
          <p:nvPr/>
        </p:nvSpPr>
        <p:spPr>
          <a:xfrm>
            <a:off x="1828800" y="331528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النسخ الاحتياطي 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1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8FB2956D-CF9F-230D-5053-98B57F83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52600"/>
            <a:ext cx="2246975" cy="4503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0078BD4-5FC6-0661-B1BE-DB3281B15BB6}"/>
              </a:ext>
            </a:extLst>
          </p:cNvPr>
          <p:cNvSpPr/>
          <p:nvPr/>
        </p:nvSpPr>
        <p:spPr>
          <a:xfrm>
            <a:off x="1899782" y="4572000"/>
            <a:ext cx="2246975" cy="91562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بواسطة </a:t>
            </a:r>
            <a:r>
              <a:rPr lang="ar-SA" dirty="0" smtClean="0">
                <a:solidFill>
                  <a:schemeClr val="tx1"/>
                </a:solidFill>
              </a:rPr>
              <a:t>ايقونة  الخروج يمكننا </a:t>
            </a:r>
            <a:r>
              <a:rPr lang="ar-SA" dirty="0">
                <a:solidFill>
                  <a:schemeClr val="tx1"/>
                </a:solidFill>
              </a:rPr>
              <a:t>الخروج من التطبيق</a:t>
            </a:r>
          </a:p>
        </p:txBody>
      </p:sp>
      <p:cxnSp>
        <p:nvCxnSpPr>
          <p:cNvPr id="8" name="Straight Arrow Connector 11">
            <a:extLst>
              <a:ext uri="{FF2B5EF4-FFF2-40B4-BE49-F238E27FC236}">
                <a16:creationId xmlns="" xmlns:a16="http://schemas.microsoft.com/office/drawing/2014/main" id="{74631512-9CC6-79F4-75E0-721E3A523303}"/>
              </a:ext>
            </a:extLst>
          </p:cNvPr>
          <p:cNvCxnSpPr>
            <a:cxnSpLocks/>
          </p:cNvCxnSpPr>
          <p:nvPr/>
        </p:nvCxnSpPr>
        <p:spPr>
          <a:xfrm flipH="1">
            <a:off x="4339823" y="5029815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صورة 2">
            <a:extLst>
              <a:ext uri="{FF2B5EF4-FFF2-40B4-BE49-F238E27FC236}">
                <a16:creationId xmlns="" xmlns:a16="http://schemas.microsoft.com/office/drawing/2014/main" id="{57956592-3CF5-0D9D-609A-8800C66233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4648200" y="3082828"/>
            <a:ext cx="2252673" cy="550653"/>
          </a:xfrm>
          <a:prstGeom prst="rect">
            <a:avLst/>
          </a:prstGeom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2203657" y="58419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5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19665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CB465FC6-E4CB-C3AE-5107-0235603409CA}"/>
              </a:ext>
            </a:extLst>
          </p:cNvPr>
          <p:cNvSpPr/>
          <p:nvPr/>
        </p:nvSpPr>
        <p:spPr>
          <a:xfrm>
            <a:off x="5562599" y="2885406"/>
            <a:ext cx="2743199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للدخول لشاشة الصرف نضغط على 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ar-SA" b="1" dirty="0" smtClean="0">
                <a:solidFill>
                  <a:schemeClr val="tx1"/>
                </a:solidFill>
              </a:rPr>
              <a:t>الايقونة الموضحة صرف الحوالات</a:t>
            </a:r>
            <a:endParaRPr lang="ar-SA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="" xmlns:a16="http://schemas.microsoft.com/office/drawing/2014/main" id="{5A47863C-04CA-7290-6635-0EAD4CB084F3}"/>
              </a:ext>
            </a:extLst>
          </p:cNvPr>
          <p:cNvCxnSpPr>
            <a:cxnSpLocks/>
          </p:cNvCxnSpPr>
          <p:nvPr/>
        </p:nvCxnSpPr>
        <p:spPr>
          <a:xfrm flipV="1">
            <a:off x="7010400" y="2350201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3464BBC7-76C4-F583-5194-E9AF9A068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31369"/>
            <a:ext cx="2209800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11">
            <a:extLst>
              <a:ext uri="{FF2B5EF4-FFF2-40B4-BE49-F238E27FC236}">
                <a16:creationId xmlns="" xmlns:a16="http://schemas.microsoft.com/office/drawing/2014/main" id="{D7F81AC4-401D-CAC9-4BDC-25A21619EEB6}"/>
              </a:ext>
            </a:extLst>
          </p:cNvPr>
          <p:cNvCxnSpPr>
            <a:cxnSpLocks/>
          </p:cNvCxnSpPr>
          <p:nvPr/>
        </p:nvCxnSpPr>
        <p:spPr>
          <a:xfrm flipH="1">
            <a:off x="4876800" y="2350201"/>
            <a:ext cx="21336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362200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جمع بيانات /مطابقة /صرف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1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16291" cy="6934200"/>
            <a:chOff x="663" y="128926"/>
            <a:chExt cx="9936303" cy="6858000"/>
          </a:xfrm>
        </p:grpSpPr>
        <p:pic>
          <p:nvPicPr>
            <p:cNvPr id="30" name="Picture 2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63" y="128926"/>
              <a:ext cx="9936303" cy="6858000"/>
            </a:xfrm>
            <a:prstGeom prst="rect">
              <a:avLst/>
            </a:prstGeom>
          </p:spPr>
        </p:pic>
        <p:pic>
          <p:nvPicPr>
            <p:cNvPr id="1026" name="Picture 2" descr="C:\Users\Shatha Aziz\Downloads\WhatsApp Image 2023-12-30 at 11.26.24 PM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761" y="1692247"/>
              <a:ext cx="2240480" cy="44809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2" name="Rectangle 6">
              <a:extLst>
                <a:ext uri="{FF2B5EF4-FFF2-40B4-BE49-F238E27FC236}">
                  <a16:creationId xmlns="" xmlns:a16="http://schemas.microsoft.com/office/drawing/2014/main" id="{8302B9C1-0C65-FDDC-DAC2-C2271F1B931F}"/>
                </a:ext>
              </a:extLst>
            </p:cNvPr>
            <p:cNvSpPr/>
            <p:nvPr/>
          </p:nvSpPr>
          <p:spPr>
            <a:xfrm>
              <a:off x="5160713" y="2717244"/>
              <a:ext cx="2312105" cy="16813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b="1" dirty="0">
                  <a:solidFill>
                    <a:schemeClr val="tx1"/>
                  </a:solidFill>
                </a:rPr>
                <a:t>يتم كتابة رقم المستفيد أو </a:t>
              </a:r>
              <a:r>
                <a:rPr lang="en-US" b="1" dirty="0">
                  <a:solidFill>
                    <a:schemeClr val="tx1"/>
                  </a:solidFill>
                </a:rPr>
                <a:t>ID </a:t>
              </a:r>
              <a:r>
                <a:rPr lang="ar-SA" b="1" dirty="0">
                  <a:solidFill>
                    <a:schemeClr val="tx1"/>
                  </a:solidFill>
                </a:rPr>
                <a:t>رقم الحوالة أو </a:t>
              </a:r>
            </a:p>
            <a:p>
              <a:pPr algn="ctr"/>
              <a:r>
                <a:rPr lang="ar-SA" b="1" dirty="0">
                  <a:solidFill>
                    <a:schemeClr val="tx1"/>
                  </a:solidFill>
                </a:rPr>
                <a:t>وبعدها الضغط على زر البحث ليتم  تعبئة معلومات الحوالة بالشاشة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="" xmlns:a16="http://schemas.microsoft.com/office/drawing/2014/main" id="{9AD28559-EF2A-1B78-CBD9-BD0DAB586D10}"/>
                </a:ext>
              </a:extLst>
            </p:cNvPr>
            <p:cNvSpPr/>
            <p:nvPr/>
          </p:nvSpPr>
          <p:spPr>
            <a:xfrm>
              <a:off x="321448" y="2322724"/>
              <a:ext cx="1642439" cy="7109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b="1" dirty="0">
                  <a:solidFill>
                    <a:schemeClr val="tx1"/>
                  </a:solidFill>
                </a:rPr>
                <a:t>الصرف عبر قراءة الباركود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9">
              <a:extLst>
                <a:ext uri="{FF2B5EF4-FFF2-40B4-BE49-F238E27FC236}">
                  <a16:creationId xmlns="" xmlns:a16="http://schemas.microsoft.com/office/drawing/2014/main" id="{0023117B-268E-6273-8C1A-A967C8D90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6223" y="2197362"/>
              <a:ext cx="0" cy="15135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1">
              <a:extLst>
                <a:ext uri="{FF2B5EF4-FFF2-40B4-BE49-F238E27FC236}">
                  <a16:creationId xmlns="" xmlns:a16="http://schemas.microsoft.com/office/drawing/2014/main" id="{D0129D9B-0240-3D42-6EFB-9B159ED854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8623" y="2197362"/>
              <a:ext cx="1277752" cy="1043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">
              <a:extLst>
                <a:ext uri="{FF2B5EF4-FFF2-40B4-BE49-F238E27FC236}">
                  <a16:creationId xmlns="" xmlns:a16="http://schemas.microsoft.com/office/drawing/2014/main" id="{B61A5AF1-2323-8F4C-B4FC-252ADC5E4F6A}"/>
                </a:ext>
              </a:extLst>
            </p:cNvPr>
            <p:cNvSpPr/>
            <p:nvPr/>
          </p:nvSpPr>
          <p:spPr>
            <a:xfrm>
              <a:off x="5333999" y="4783438"/>
              <a:ext cx="3055139" cy="13144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b="1" dirty="0">
                  <a:solidFill>
                    <a:schemeClr val="tx1"/>
                  </a:solidFill>
                </a:rPr>
                <a:t>عند تعديل حوالة مصروفه يتم البحث برقم الحوالة أو رقم المستفيد ومن ثم الضغط على زر التعديل لتعديل معلومات الصرف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11">
              <a:extLst>
                <a:ext uri="{FF2B5EF4-FFF2-40B4-BE49-F238E27FC236}">
                  <a16:creationId xmlns="" xmlns:a16="http://schemas.microsoft.com/office/drawing/2014/main" id="{B7E36A44-5107-0FBA-4B97-B595E24E9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7659" y="5638800"/>
              <a:ext cx="676341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11">
              <a:extLst>
                <a:ext uri="{FF2B5EF4-FFF2-40B4-BE49-F238E27FC236}">
                  <a16:creationId xmlns="" xmlns:a16="http://schemas.microsoft.com/office/drawing/2014/main" id="{3E1DF45F-5365-1BF7-01E2-C2C21C953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7008" y="2273037"/>
              <a:ext cx="150311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11">
              <a:extLst>
                <a:ext uri="{FF2B5EF4-FFF2-40B4-BE49-F238E27FC236}">
                  <a16:creationId xmlns="" xmlns:a16="http://schemas.microsoft.com/office/drawing/2014/main" id="{85FDB04D-DC39-5B34-BB04-C1F1B3A28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8339" y="4267200"/>
              <a:ext cx="1508665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6">
              <a:extLst>
                <a:ext uri="{FF2B5EF4-FFF2-40B4-BE49-F238E27FC236}">
                  <a16:creationId xmlns="" xmlns:a16="http://schemas.microsoft.com/office/drawing/2014/main" id="{375547EB-2EF4-2C6E-C81B-489D6DA95FAC}"/>
                </a:ext>
              </a:extLst>
            </p:cNvPr>
            <p:cNvSpPr/>
            <p:nvPr/>
          </p:nvSpPr>
          <p:spPr>
            <a:xfrm>
              <a:off x="211717" y="4783029"/>
              <a:ext cx="2138818" cy="13689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b="1" dirty="0">
                  <a:solidFill>
                    <a:schemeClr val="tx1"/>
                  </a:solidFill>
                </a:rPr>
                <a:t>عند استكمال بيانات المستفيد يتم الضغط على زر الصرف لاستكمال عملية الصرف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="" xmlns:a16="http://schemas.microsoft.com/office/drawing/2014/main" id="{308949E7-96B8-0976-5987-DA6605933FAA}"/>
                </a:ext>
              </a:extLst>
            </p:cNvPr>
            <p:cNvSpPr/>
            <p:nvPr/>
          </p:nvSpPr>
          <p:spPr>
            <a:xfrm>
              <a:off x="5945101" y="1523752"/>
              <a:ext cx="1626318" cy="9331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b="1" dirty="0">
                  <a:solidFill>
                    <a:schemeClr val="tx1"/>
                  </a:solidFill>
                </a:rPr>
                <a:t>لمسح الشاشة نضغط على زر جديد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itle 24"/>
            <p:cNvSpPr txBox="1">
              <a:spLocks/>
            </p:cNvSpPr>
            <p:nvPr/>
          </p:nvSpPr>
          <p:spPr>
            <a:xfrm>
              <a:off x="2058901" y="532194"/>
              <a:ext cx="3886200" cy="89658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ar-YE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شاشة </a:t>
              </a:r>
              <a:r>
                <a:rPr lang="ar-SA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ال</a:t>
              </a:r>
              <a:r>
                <a:rPr lang="ar-YE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صرف </a:t>
              </a:r>
              <a:endPara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4657661" y="2678186"/>
              <a:ext cx="503052" cy="355462"/>
            </a:xfrm>
            <a:prstGeom prst="bentConnector3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6">
              <a:extLst>
                <a:ext uri="{FF2B5EF4-FFF2-40B4-BE49-F238E27FC236}">
                  <a16:creationId xmlns="" xmlns:a16="http://schemas.microsoft.com/office/drawing/2014/main" id="{375547EB-2EF4-2C6E-C81B-489D6DA95FAC}"/>
                </a:ext>
              </a:extLst>
            </p:cNvPr>
            <p:cNvSpPr/>
            <p:nvPr/>
          </p:nvSpPr>
          <p:spPr>
            <a:xfrm>
              <a:off x="189063" y="3741390"/>
              <a:ext cx="2138818" cy="6572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b="1" dirty="0" smtClean="0">
                  <a:solidFill>
                    <a:schemeClr val="tx1"/>
                  </a:solidFill>
                </a:rPr>
                <a:t>تحديد طريقة الصرف</a:t>
              </a:r>
              <a:r>
                <a:rPr lang="en-US" b="1" dirty="0" smtClean="0">
                  <a:solidFill>
                    <a:schemeClr val="tx1"/>
                  </a:solidFill>
                </a:rPr>
                <a:t>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11">
              <a:extLst>
                <a:ext uri="{FF2B5EF4-FFF2-40B4-BE49-F238E27FC236}">
                  <a16:creationId xmlns="" xmlns:a16="http://schemas.microsoft.com/office/drawing/2014/main" id="{85FDB04D-DC39-5B34-BB04-C1F1B3A28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4600" y="5791200"/>
              <a:ext cx="1508665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5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18DF4AF6-7800-798A-818D-295D39DB78FE}"/>
              </a:ext>
            </a:extLst>
          </p:cNvPr>
          <p:cNvSpPr/>
          <p:nvPr/>
        </p:nvSpPr>
        <p:spPr>
          <a:xfrm>
            <a:off x="5410200" y="3162611"/>
            <a:ext cx="2138818" cy="131444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كتابة رقم المستفيد أو رقم الحوالة وبعدها الضغط على زر التنفيذ ليتم  تعبئة معلومات الحوالة بالشاشة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Oval 27">
            <a:extLst>
              <a:ext uri="{FF2B5EF4-FFF2-40B4-BE49-F238E27FC236}">
                <a16:creationId xmlns="" xmlns:a16="http://schemas.microsoft.com/office/drawing/2014/main" id="{1746317C-0DC8-3E43-DCE0-10DBFA831987}"/>
              </a:ext>
            </a:extLst>
          </p:cNvPr>
          <p:cNvSpPr/>
          <p:nvPr/>
        </p:nvSpPr>
        <p:spPr>
          <a:xfrm>
            <a:off x="7396618" y="289345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Connector 9">
            <a:extLst>
              <a:ext uri="{FF2B5EF4-FFF2-40B4-BE49-F238E27FC236}">
                <a16:creationId xmlns="" xmlns:a16="http://schemas.microsoft.com/office/drawing/2014/main" id="{4ADEEDBD-D0EE-C160-4D01-5E83CCF2553B}"/>
              </a:ext>
            </a:extLst>
          </p:cNvPr>
          <p:cNvCxnSpPr>
            <a:cxnSpLocks/>
          </p:cNvCxnSpPr>
          <p:nvPr/>
        </p:nvCxnSpPr>
        <p:spPr>
          <a:xfrm flipV="1">
            <a:off x="6474391" y="2629207"/>
            <a:ext cx="0" cy="53340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D3039301-E014-E0DA-684E-28986826C9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05" y="1545670"/>
            <a:ext cx="2552700" cy="480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11">
            <a:extLst>
              <a:ext uri="{FF2B5EF4-FFF2-40B4-BE49-F238E27FC236}">
                <a16:creationId xmlns="" xmlns:a16="http://schemas.microsoft.com/office/drawing/2014/main" id="{882C7DD9-E16C-F185-C3CE-25EE6A8F4298}"/>
              </a:ext>
            </a:extLst>
          </p:cNvPr>
          <p:cNvCxnSpPr>
            <a:cxnSpLocks/>
          </p:cNvCxnSpPr>
          <p:nvPr/>
        </p:nvCxnSpPr>
        <p:spPr>
          <a:xfrm flipH="1">
            <a:off x="4878105" y="2601712"/>
            <a:ext cx="159628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588191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1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1525AB2-022F-4765-E236-351EEB6C3551}"/>
              </a:ext>
            </a:extLst>
          </p:cNvPr>
          <p:cNvCxnSpPr>
            <a:cxnSpLocks/>
          </p:cNvCxnSpPr>
          <p:nvPr/>
        </p:nvCxnSpPr>
        <p:spPr>
          <a:xfrm flipH="1">
            <a:off x="4343400" y="2209800"/>
            <a:ext cx="21336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18DF4AF6-7800-798A-818D-295D39DB78FE}"/>
              </a:ext>
            </a:extLst>
          </p:cNvPr>
          <p:cNvSpPr/>
          <p:nvPr/>
        </p:nvSpPr>
        <p:spPr>
          <a:xfrm>
            <a:off x="4803061" y="2743203"/>
            <a:ext cx="2745957" cy="19049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في حالة إدخال رقم المستفيد وهو يملك أكثر من حوالة فستظهر هذه الشاشة فيها كل حوالات المستفيد ويتم اختيار احدى الحوالات لتعبئة معلوماتها في شاشة المطابقة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27">
            <a:extLst>
              <a:ext uri="{FF2B5EF4-FFF2-40B4-BE49-F238E27FC236}">
                <a16:creationId xmlns="" xmlns:a16="http://schemas.microsoft.com/office/drawing/2014/main" id="{1746317C-0DC8-3E43-DCE0-10DBFA831987}"/>
              </a:ext>
            </a:extLst>
          </p:cNvPr>
          <p:cNvSpPr/>
          <p:nvPr/>
        </p:nvSpPr>
        <p:spPr>
          <a:xfrm>
            <a:off x="7392938" y="2488645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="" xmlns:a16="http://schemas.microsoft.com/office/drawing/2014/main" id="{94097211-B0C1-8D9B-475C-FB7FC81F2A69}"/>
              </a:ext>
            </a:extLst>
          </p:cNvPr>
          <p:cNvCxnSpPr>
            <a:cxnSpLocks/>
          </p:cNvCxnSpPr>
          <p:nvPr/>
        </p:nvCxnSpPr>
        <p:spPr>
          <a:xfrm flipV="1">
            <a:off x="6477000" y="2209800"/>
            <a:ext cx="0" cy="53340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="" xmlns:a16="http://schemas.microsoft.com/office/drawing/2014/main" id="{77E3EF4D-CC31-979B-C38A-802E8994E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93" y="1333500"/>
            <a:ext cx="2362200" cy="472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2401993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1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55195" y="-38609"/>
            <a:ext cx="9144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E74EC29D-400C-8F28-57EE-CD6FC0F53CBC}"/>
              </a:ext>
            </a:extLst>
          </p:cNvPr>
          <p:cNvSpPr/>
          <p:nvPr/>
        </p:nvSpPr>
        <p:spPr>
          <a:xfrm>
            <a:off x="6754762" y="3476914"/>
            <a:ext cx="1828799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تحديد </a:t>
            </a:r>
            <a:r>
              <a:rPr lang="ar-SA" dirty="0"/>
              <a:t>نوع البطاقة وإدخال رقمها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98C15F1-FD27-9EB5-0C9D-C408935847D7}"/>
              </a:ext>
            </a:extLst>
          </p:cNvPr>
          <p:cNvSpPr/>
          <p:nvPr/>
        </p:nvSpPr>
        <p:spPr>
          <a:xfrm>
            <a:off x="6211848" y="2168267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chemeClr val="tx1"/>
                </a:solidFill>
              </a:rPr>
              <a:t>إدخال </a:t>
            </a:r>
            <a:r>
              <a:rPr lang="ar-SA" dirty="0">
                <a:solidFill>
                  <a:schemeClr val="tx1"/>
                </a:solidFill>
              </a:rPr>
              <a:t>نموذج إدارة الحالة في حال طلب النظام النموذج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="" xmlns:a16="http://schemas.microsoft.com/office/drawing/2014/main" id="{C4BB9194-9CE8-9204-EC2B-133DDA4BA7CF}"/>
              </a:ext>
            </a:extLst>
          </p:cNvPr>
          <p:cNvCxnSpPr>
            <a:cxnSpLocks/>
          </p:cNvCxnSpPr>
          <p:nvPr/>
        </p:nvCxnSpPr>
        <p:spPr>
          <a:xfrm flipH="1" flipV="1">
            <a:off x="6072033" y="4029423"/>
            <a:ext cx="10068" cy="7103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="" xmlns:a16="http://schemas.microsoft.com/office/drawing/2014/main" id="{696D3592-E4CA-9318-1921-AF51083C8640}"/>
              </a:ext>
            </a:extLst>
          </p:cNvPr>
          <p:cNvSpPr/>
          <p:nvPr/>
        </p:nvSpPr>
        <p:spPr>
          <a:xfrm>
            <a:off x="5665063" y="4517954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chemeClr val="tx1"/>
                </a:solidFill>
              </a:rPr>
              <a:t>إدخال </a:t>
            </a:r>
            <a:r>
              <a:rPr lang="ar-SA" dirty="0">
                <a:solidFill>
                  <a:schemeClr val="tx1"/>
                </a:solidFill>
              </a:rPr>
              <a:t>رقم هاتف المستفيد بشكل صحيح</a:t>
            </a:r>
          </a:p>
        </p:txBody>
      </p:sp>
      <p:cxnSp>
        <p:nvCxnSpPr>
          <p:cNvPr id="33" name="Straight Connector 9">
            <a:extLst>
              <a:ext uri="{FF2B5EF4-FFF2-40B4-BE49-F238E27FC236}">
                <a16:creationId xmlns="" xmlns:a16="http://schemas.microsoft.com/office/drawing/2014/main" id="{859D2CE5-DE53-1C7A-3D68-780BB72426A2}"/>
              </a:ext>
            </a:extLst>
          </p:cNvPr>
          <p:cNvCxnSpPr>
            <a:cxnSpLocks/>
          </p:cNvCxnSpPr>
          <p:nvPr/>
        </p:nvCxnSpPr>
        <p:spPr>
          <a:xfrm flipV="1">
            <a:off x="2209800" y="3006467"/>
            <a:ext cx="0" cy="47044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extLst>
              <a:ext uri="{FF2B5EF4-FFF2-40B4-BE49-F238E27FC236}">
                <a16:creationId xmlns="" xmlns:a16="http://schemas.microsoft.com/office/drawing/2014/main" id="{E04C53F1-D3AF-85E1-1EC7-E31BD4D23722}"/>
              </a:ext>
            </a:extLst>
          </p:cNvPr>
          <p:cNvSpPr/>
          <p:nvPr/>
        </p:nvSpPr>
        <p:spPr>
          <a:xfrm>
            <a:off x="415884" y="3390391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chemeClr val="tx1"/>
                </a:solidFill>
              </a:rPr>
              <a:t>تصوير </a:t>
            </a:r>
            <a:r>
              <a:rPr lang="ar-SA" dirty="0">
                <a:solidFill>
                  <a:schemeClr val="tx1"/>
                </a:solidFill>
              </a:rPr>
              <a:t>مؤيدات الصرف بشكل واضح</a:t>
            </a:r>
          </a:p>
        </p:txBody>
      </p:sp>
      <p:cxnSp>
        <p:nvCxnSpPr>
          <p:cNvPr id="35" name="Straight Arrow Connector 11">
            <a:extLst>
              <a:ext uri="{FF2B5EF4-FFF2-40B4-BE49-F238E27FC236}">
                <a16:creationId xmlns="" xmlns:a16="http://schemas.microsoft.com/office/drawing/2014/main" id="{E2B6C275-D182-18D5-D237-841A4D940B24}"/>
              </a:ext>
            </a:extLst>
          </p:cNvPr>
          <p:cNvCxnSpPr>
            <a:cxnSpLocks/>
          </p:cNvCxnSpPr>
          <p:nvPr/>
        </p:nvCxnSpPr>
        <p:spPr>
          <a:xfrm flipH="1">
            <a:off x="2375472" y="3006467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9">
            <a:extLst>
              <a:ext uri="{FF2B5EF4-FFF2-40B4-BE49-F238E27FC236}">
                <a16:creationId xmlns="" xmlns:a16="http://schemas.microsoft.com/office/drawing/2014/main" id="{C5D5B03C-72DF-F8E8-41A2-5B5656FBA9C1}"/>
              </a:ext>
            </a:extLst>
          </p:cNvPr>
          <p:cNvCxnSpPr>
            <a:cxnSpLocks/>
          </p:cNvCxnSpPr>
          <p:nvPr/>
        </p:nvCxnSpPr>
        <p:spPr>
          <a:xfrm flipV="1">
            <a:off x="2286000" y="4724402"/>
            <a:ext cx="0" cy="47044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7">
            <a:extLst>
              <a:ext uri="{FF2B5EF4-FFF2-40B4-BE49-F238E27FC236}">
                <a16:creationId xmlns="" xmlns:a16="http://schemas.microsoft.com/office/drawing/2014/main" id="{6E2A56EA-7082-5566-FBBD-247F98E8DC8F}"/>
              </a:ext>
            </a:extLst>
          </p:cNvPr>
          <p:cNvSpPr/>
          <p:nvPr/>
        </p:nvSpPr>
        <p:spPr>
          <a:xfrm>
            <a:off x="492084" y="5108326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>
                <a:solidFill>
                  <a:schemeClr val="tx1"/>
                </a:solidFill>
              </a:rPr>
              <a:t>تحديد </a:t>
            </a:r>
            <a:r>
              <a:rPr lang="ar-SA" dirty="0">
                <a:solidFill>
                  <a:schemeClr val="tx1"/>
                </a:solidFill>
              </a:rPr>
              <a:t>اسم المستلم من جدول أفراد الأسرة</a:t>
            </a:r>
          </a:p>
        </p:txBody>
      </p:sp>
      <p:cxnSp>
        <p:nvCxnSpPr>
          <p:cNvPr id="50" name="Straight Arrow Connector 11">
            <a:extLst>
              <a:ext uri="{FF2B5EF4-FFF2-40B4-BE49-F238E27FC236}">
                <a16:creationId xmlns="" xmlns:a16="http://schemas.microsoft.com/office/drawing/2014/main" id="{84EA36E1-F67A-4382-2DA7-68E06385C8C1}"/>
              </a:ext>
            </a:extLst>
          </p:cNvPr>
          <p:cNvCxnSpPr>
            <a:cxnSpLocks/>
          </p:cNvCxnSpPr>
          <p:nvPr/>
        </p:nvCxnSpPr>
        <p:spPr>
          <a:xfrm flipH="1">
            <a:off x="2451672" y="4724402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7">
            <a:extLst>
              <a:ext uri="{FF2B5EF4-FFF2-40B4-BE49-F238E27FC236}">
                <a16:creationId xmlns="" xmlns:a16="http://schemas.microsoft.com/office/drawing/2014/main" id="{F642A079-4C51-3497-E09A-F854ACFCEDD2}"/>
              </a:ext>
            </a:extLst>
          </p:cNvPr>
          <p:cNvSpPr/>
          <p:nvPr/>
        </p:nvSpPr>
        <p:spPr>
          <a:xfrm>
            <a:off x="6048133" y="5410200"/>
            <a:ext cx="2562467" cy="8071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التأكد من إدخال كافة المعلومات المطلوبة يتم الضغط على ايقونة الصرف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6356D4E3-7CF8-64AB-CB28-4411822CE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39"/>
          <a:stretch/>
        </p:blipFill>
        <p:spPr>
          <a:xfrm>
            <a:off x="2900668" y="5461821"/>
            <a:ext cx="2512303" cy="78688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898380" y="1194623"/>
            <a:ext cx="2514591" cy="5047809"/>
            <a:chOff x="2898380" y="1194623"/>
            <a:chExt cx="2514591" cy="5047809"/>
          </a:xfrm>
        </p:grpSpPr>
        <p:pic>
          <p:nvPicPr>
            <p:cNvPr id="4" name="صورة 3">
              <a:extLst>
                <a:ext uri="{FF2B5EF4-FFF2-40B4-BE49-F238E27FC236}">
                  <a16:creationId xmlns="" xmlns:a16="http://schemas.microsoft.com/office/drawing/2014/main" id="{37C083ED-CCE9-8808-0E4F-A132AF23E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51"/>
            <a:stretch/>
          </p:blipFill>
          <p:spPr>
            <a:xfrm>
              <a:off x="2898380" y="1194623"/>
              <a:ext cx="2514591" cy="42671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" name="صورة 1">
              <a:extLst>
                <a:ext uri="{FF2B5EF4-FFF2-40B4-BE49-F238E27FC236}">
                  <a16:creationId xmlns="" xmlns:a16="http://schemas.microsoft.com/office/drawing/2014/main" id="{A7A6A351-D04D-55EA-60F5-9833FF83C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971"/>
            <a:stretch/>
          </p:blipFill>
          <p:spPr>
            <a:xfrm>
              <a:off x="2913423" y="1229033"/>
              <a:ext cx="2477101" cy="9392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" name="صورة 2">
              <a:extLst>
                <a:ext uri="{FF2B5EF4-FFF2-40B4-BE49-F238E27FC236}">
                  <a16:creationId xmlns="" xmlns:a16="http://schemas.microsoft.com/office/drawing/2014/main" id="{9E41AEAC-0D90-3F25-D580-E1A0E4B06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70"/>
            <a:stretch/>
          </p:blipFill>
          <p:spPr>
            <a:xfrm>
              <a:off x="2918270" y="5468093"/>
              <a:ext cx="2477097" cy="7743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9" name="صورة 8">
            <a:extLst>
              <a:ext uri="{FF2B5EF4-FFF2-40B4-BE49-F238E27FC236}">
                <a16:creationId xmlns="" xmlns:a16="http://schemas.microsoft.com/office/drawing/2014/main" id="{6F277DAF-BA26-2D48-7E42-5803E050D7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5" t="19141" r="-165" b="41911"/>
          <a:stretch/>
        </p:blipFill>
        <p:spPr>
          <a:xfrm>
            <a:off x="4978959" y="2168267"/>
            <a:ext cx="449055" cy="2007397"/>
          </a:xfrm>
          <a:prstGeom prst="rect">
            <a:avLst/>
          </a:prstGeom>
        </p:spPr>
      </p:pic>
      <p:cxnSp>
        <p:nvCxnSpPr>
          <p:cNvPr id="10" name="Straight Arrow Connector 11">
            <a:extLst>
              <a:ext uri="{FF2B5EF4-FFF2-40B4-BE49-F238E27FC236}">
                <a16:creationId xmlns="" xmlns:a16="http://schemas.microsoft.com/office/drawing/2014/main" id="{0AF9BD9C-D3AD-5CF4-415F-895756980CD7}"/>
              </a:ext>
            </a:extLst>
          </p:cNvPr>
          <p:cNvCxnSpPr>
            <a:cxnSpLocks/>
          </p:cNvCxnSpPr>
          <p:nvPr/>
        </p:nvCxnSpPr>
        <p:spPr>
          <a:xfrm flipH="1">
            <a:off x="5062516" y="2620650"/>
            <a:ext cx="1149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C51E174-DE2E-45F1-DF71-9E3D64B2DE38}"/>
              </a:ext>
            </a:extLst>
          </p:cNvPr>
          <p:cNvCxnSpPr>
            <a:cxnSpLocks/>
          </p:cNvCxnSpPr>
          <p:nvPr/>
        </p:nvCxnSpPr>
        <p:spPr>
          <a:xfrm flipH="1">
            <a:off x="4419600" y="5691573"/>
            <a:ext cx="162853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1">
            <a:extLst>
              <a:ext uri="{FF2B5EF4-FFF2-40B4-BE49-F238E27FC236}">
                <a16:creationId xmlns="" xmlns:a16="http://schemas.microsoft.com/office/drawing/2014/main" id="{DE84482E-8D46-CBDF-BACC-2C0C80C9E41F}"/>
              </a:ext>
            </a:extLst>
          </p:cNvPr>
          <p:cNvCxnSpPr>
            <a:cxnSpLocks/>
          </p:cNvCxnSpPr>
          <p:nvPr/>
        </p:nvCxnSpPr>
        <p:spPr>
          <a:xfrm flipH="1">
            <a:off x="5354134" y="4059475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1">
            <a:extLst>
              <a:ext uri="{FF2B5EF4-FFF2-40B4-BE49-F238E27FC236}">
                <a16:creationId xmlns="" xmlns:a16="http://schemas.microsoft.com/office/drawing/2014/main" id="{A36DB6AD-89F2-F4F3-A357-5446C18A4B21}"/>
              </a:ext>
            </a:extLst>
          </p:cNvPr>
          <p:cNvCxnSpPr>
            <a:cxnSpLocks/>
          </p:cNvCxnSpPr>
          <p:nvPr/>
        </p:nvCxnSpPr>
        <p:spPr>
          <a:xfrm flipH="1">
            <a:off x="5354134" y="3781714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4"/>
          <p:cNvSpPr txBox="1">
            <a:spLocks/>
          </p:cNvSpPr>
          <p:nvPr/>
        </p:nvSpPr>
        <p:spPr>
          <a:xfrm>
            <a:off x="2526945" y="23454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0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grpSp>
        <p:nvGrpSpPr>
          <p:cNvPr id="3" name="مجموعة 2">
            <a:extLst>
              <a:ext uri="{FF2B5EF4-FFF2-40B4-BE49-F238E27FC236}">
                <a16:creationId xmlns="" xmlns:a16="http://schemas.microsoft.com/office/drawing/2014/main" id="{A7C9AA00-DBC3-3F09-B85F-F608BB491AA5}"/>
              </a:ext>
            </a:extLst>
          </p:cNvPr>
          <p:cNvGrpSpPr/>
          <p:nvPr/>
        </p:nvGrpSpPr>
        <p:grpSpPr>
          <a:xfrm>
            <a:off x="828724" y="2057400"/>
            <a:ext cx="5653298" cy="3723113"/>
            <a:chOff x="45527" y="109401"/>
            <a:chExt cx="3592677" cy="2672650"/>
          </a:xfrm>
        </p:grpSpPr>
        <p:pic>
          <p:nvPicPr>
            <p:cNvPr id="5" name="صورة 4">
              <a:extLst>
                <a:ext uri="{FF2B5EF4-FFF2-40B4-BE49-F238E27FC236}">
                  <a16:creationId xmlns="" xmlns:a16="http://schemas.microsoft.com/office/drawing/2014/main" id="{1C1060AB-DFE4-04C6-0EAD-F42EC64E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364" y="138546"/>
              <a:ext cx="1767840" cy="26435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صورة 8">
              <a:extLst>
                <a:ext uri="{FF2B5EF4-FFF2-40B4-BE49-F238E27FC236}">
                  <a16:creationId xmlns="" xmlns:a16="http://schemas.microsoft.com/office/drawing/2014/main" id="{FB8E13BF-3EA4-6D26-C03A-DFDE7A690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2" t="41659" r="61387" b="22278"/>
            <a:stretch/>
          </p:blipFill>
          <p:spPr bwMode="auto">
            <a:xfrm>
              <a:off x="45527" y="109401"/>
              <a:ext cx="1853565" cy="26726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EEFBB952-6E92-AA62-97D4-CA35C50FE48A}"/>
              </a:ext>
            </a:extLst>
          </p:cNvPr>
          <p:cNvSpPr/>
          <p:nvPr/>
        </p:nvSpPr>
        <p:spPr>
          <a:xfrm>
            <a:off x="6705653" y="3102409"/>
            <a:ext cx="1900031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Y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التقاط صور لجميع وثائق الصرف في صورة واحدة او على شكل صور متعددة،</a:t>
            </a:r>
            <a:endParaRPr lang="ar-S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6601F86-54B7-0BA1-8954-94B1E2577B11}"/>
              </a:ext>
            </a:extLst>
          </p:cNvPr>
          <p:cNvCxnSpPr>
            <a:cxnSpLocks/>
          </p:cNvCxnSpPr>
          <p:nvPr/>
        </p:nvCxnSpPr>
        <p:spPr>
          <a:xfrm flipH="1">
            <a:off x="5909254" y="3692958"/>
            <a:ext cx="79143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24"/>
          <p:cNvSpPr txBox="1">
            <a:spLocks/>
          </p:cNvSpPr>
          <p:nvPr/>
        </p:nvSpPr>
        <p:spPr>
          <a:xfrm>
            <a:off x="2274373" y="49529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وثائق الصرف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3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683</Words>
  <Application>Microsoft Office PowerPoint</Application>
  <PresentationFormat>On-screen Show (4:3)</PresentationFormat>
  <Paragraphs>102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تعديل الحوالات الصادرة</vt:lpstr>
      <vt:lpstr> تسجيل الدخول الى النظام</vt:lpstr>
      <vt:lpstr>الشاشة الرئيسية في النظام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تعديل الحوالات الصادرة</dc:title>
  <dc:creator>Shatha Aziz</dc:creator>
  <cp:lastModifiedBy>Shatha Aziz</cp:lastModifiedBy>
  <cp:revision>37</cp:revision>
  <dcterms:created xsi:type="dcterms:W3CDTF">2006-08-16T00:00:00Z</dcterms:created>
  <dcterms:modified xsi:type="dcterms:W3CDTF">2024-01-06T20:39:39Z</dcterms:modified>
</cp:coreProperties>
</file>